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0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253311-A39F-4FB8-AD91-24CDB7EF108F}"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253311-A39F-4FB8-AD91-24CDB7EF108F}"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1989DE-F6A2-45E1-932A-2F1BA1CD5AF5}" type="datetimeFigureOut">
              <a:rPr lang="fa-IR" smtClean="0"/>
              <a:pPr/>
              <a:t>1432/01/26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5253311-A39F-4FB8-AD91-24CDB7EF108F}"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361989DE-F6A2-45E1-932A-2F1BA1CD5AF5}" type="datetimeFigureOut">
              <a:rPr lang="fa-IR" smtClean="0"/>
              <a:pPr/>
              <a:t>1432/01/26</a:t>
            </a:fld>
            <a:endParaRPr lang="fa-IR"/>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A5253311-A39F-4FB8-AD91-24CDB7EF108F}"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rtl="1" eaLnBrk="1" latinLnBrk="0" hangingPunct="1">
        <a:defRPr kumimoji="0">
          <a:solidFill>
            <a:schemeClr val="tx2"/>
          </a:solidFill>
        </a:defRPr>
      </a:lvl2pPr>
      <a:lvl3pPr rtl="1" eaLnBrk="1" latinLnBrk="0" hangingPunct="1">
        <a:defRPr kumimoji="0">
          <a:solidFill>
            <a:schemeClr val="tx2"/>
          </a:solidFill>
        </a:defRPr>
      </a:lvl3pPr>
      <a:lvl4pPr rtl="1" eaLnBrk="1" latinLnBrk="0" hangingPunct="1">
        <a:defRPr kumimoji="0">
          <a:solidFill>
            <a:schemeClr val="tx2"/>
          </a:solidFill>
        </a:defRPr>
      </a:lvl4pPr>
      <a:lvl5pPr rtl="1" eaLnBrk="1" latinLnBrk="0" hangingPunct="1">
        <a:defRPr kumimoji="0">
          <a:solidFill>
            <a:schemeClr val="tx2"/>
          </a:solidFill>
        </a:defRPr>
      </a:lvl5pPr>
      <a:lvl6pPr rtl="1" eaLnBrk="1" latinLnBrk="0" hangingPunct="1">
        <a:defRPr kumimoji="0">
          <a:solidFill>
            <a:schemeClr val="tx2"/>
          </a:solidFill>
        </a:defRPr>
      </a:lvl6pPr>
      <a:lvl7pPr rtl="1" eaLnBrk="1" latinLnBrk="0" hangingPunct="1">
        <a:defRPr kumimoji="0">
          <a:solidFill>
            <a:schemeClr val="tx2"/>
          </a:solidFill>
        </a:defRPr>
      </a:lvl7pPr>
      <a:lvl8pPr rtl="1" eaLnBrk="1" latinLnBrk="0" hangingPunct="1">
        <a:defRPr kumimoji="0">
          <a:solidFill>
            <a:schemeClr val="tx2"/>
          </a:solidFill>
        </a:defRPr>
      </a:lvl8pPr>
      <a:lvl9pPr rtl="1" eaLnBrk="1" latinLnBrk="0" hangingPunct="1">
        <a:defRPr kumimoji="0">
          <a:solidFill>
            <a:schemeClr val="tx2"/>
          </a:solidFill>
        </a:defRPr>
      </a:lvl9pPr>
    </p:titleStyle>
    <p:bodyStyle>
      <a:lvl1pPr marL="342900" indent="-342900" algn="r" rtl="1"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r" rtl="1"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r" rtl="1"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r" rtl="1"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r" rtl="1"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r" rtl="1"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r" rtl="1"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r" rtl="1"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r" rtl="1"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pta.org/archiv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t>چگونه با قلدری مقابله کنیم ؟ </a:t>
            </a:r>
            <a:r>
              <a:rPr lang="en-US" dirty="0" smtClean="0"/>
              <a:t/>
            </a:r>
            <a:br>
              <a:rPr lang="en-US" dirty="0" smtClean="0"/>
            </a:br>
            <a:endParaRPr lang="fa-IR" dirty="0"/>
          </a:p>
        </p:txBody>
      </p:sp>
      <p:sp>
        <p:nvSpPr>
          <p:cNvPr id="3" name="Subtitle 2"/>
          <p:cNvSpPr>
            <a:spLocks noGrp="1"/>
          </p:cNvSpPr>
          <p:nvPr>
            <p:ph type="subTitle" idx="1"/>
          </p:nvPr>
        </p:nvSpPr>
        <p:spPr/>
        <p:txBody>
          <a:bodyPr/>
          <a:lstStyle/>
          <a:p>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fa-IR" dirty="0"/>
          </a:p>
        </p:txBody>
      </p:sp>
      <p:sp>
        <p:nvSpPr>
          <p:cNvPr id="3" name="Subtitle 2"/>
          <p:cNvSpPr>
            <a:spLocks noGrp="1"/>
          </p:cNvSpPr>
          <p:nvPr>
            <p:ph type="subTitle" idx="1"/>
          </p:nvPr>
        </p:nvSpPr>
        <p:spPr>
          <a:xfrm>
            <a:off x="755576" y="1052736"/>
            <a:ext cx="7992888" cy="5544616"/>
          </a:xfrm>
        </p:spPr>
        <p:txBody>
          <a:bodyPr>
            <a:normAutofit/>
          </a:bodyPr>
          <a:lstStyle/>
          <a:p>
            <a:pPr algn="just">
              <a:lnSpc>
                <a:spcPct val="150000"/>
              </a:lnSpc>
            </a:pPr>
            <a:r>
              <a:rPr lang="fa-IR" dirty="0" smtClean="0"/>
              <a:t>هر چند قلدری همیشه در محیط اطراف ما مشاهده می شود، هرگز نبایستی آنرا بعنوان یک رفتار طبیعی و عادی بپذیریم. احساسات تجربه شده توسط قربانیان، بسیار دردناک و اثر آن ماندنی است. رفتارهای قلدری چنانچه متوقف نشوند می توانند به رفتارهای ضداجتماعی تبدیل شوند. شواهد اخیر از خشونتهای مدرسه ای نشان داده اند که قلدری می تواند نتایج غم انگیزی برای افراد، خانواده ها، مدارس و تمام اجتماع به بار آورد. </a:t>
            </a:r>
            <a:endParaRPr lang="en-US" dirty="0" smtClean="0"/>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fa-IR" b="1" dirty="0" smtClean="0"/>
              <a:t>تشخیص </a:t>
            </a:r>
            <a:r>
              <a:rPr lang="en-US" dirty="0" smtClean="0"/>
              <a:t/>
            </a:r>
            <a:br>
              <a:rPr lang="en-US" dirty="0" smtClean="0"/>
            </a:br>
            <a:endParaRPr lang="fa-IR" dirty="0"/>
          </a:p>
        </p:txBody>
      </p:sp>
      <p:sp>
        <p:nvSpPr>
          <p:cNvPr id="3" name="Subtitle 2"/>
          <p:cNvSpPr>
            <a:spLocks noGrp="1"/>
          </p:cNvSpPr>
          <p:nvPr>
            <p:ph type="subTitle" idx="1"/>
          </p:nvPr>
        </p:nvSpPr>
        <p:spPr>
          <a:xfrm>
            <a:off x="467544" y="1268760"/>
            <a:ext cx="8424936" cy="5112568"/>
          </a:xfrm>
        </p:spPr>
        <p:txBody>
          <a:bodyPr>
            <a:normAutofit fontScale="92500" lnSpcReduction="10000"/>
          </a:bodyPr>
          <a:lstStyle/>
          <a:p>
            <a:pPr algn="just">
              <a:lnSpc>
                <a:spcPct val="150000"/>
              </a:lnSpc>
            </a:pPr>
            <a:r>
              <a:rPr lang="fa-IR" dirty="0" smtClean="0"/>
              <a:t>قلدری یک رفتار پرخاشگرانه است. یک کودک تحت فشار یک یا چند نفر طی یک مدت طولانی به جهت انجام یا عدم انجام برخی فعالیتها قرار می گیرد. این فشارها عمدی و برنامه ریزی شده اند و می تواند شامل مواردی نظیر : شکلک درآوردن، اداهای ناپسند، دست انداختن، تهدید، عناوین زشت و ناپسند، شایعه سازی، درگیری فیزیکی، مشت زنی، هل دادن و حتی تلاش برای خفه کردن باشد. به بیان دقیق تر، تمام فعالیتهایی که موجب محرومیت کودک از گروه همسالان خود شود. بطور کلی قلدری وقتی بروز می کند که عدم توازن قدرت به نفع فرد قلدر وجود داشته باشد. قربانیان معمولاً اینطور احساس می کنند که قدرت کافی برای دفاع از خودشان ندارند. </a:t>
            </a:r>
            <a:endParaRPr lang="en-US" dirty="0" smtClean="0"/>
          </a:p>
          <a:p>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fa-IR" dirty="0" smtClean="0"/>
              <a:t>بررسی جوانب مختلف مسأله </a:t>
            </a:r>
            <a:r>
              <a:rPr lang="en-US" dirty="0" smtClean="0"/>
              <a:t/>
            </a:r>
            <a:br>
              <a:rPr lang="en-US" dirty="0" smtClean="0"/>
            </a:br>
            <a:endParaRPr lang="fa-IR" dirty="0"/>
          </a:p>
        </p:txBody>
      </p:sp>
      <p:sp>
        <p:nvSpPr>
          <p:cNvPr id="3" name="Subtitle 2"/>
          <p:cNvSpPr>
            <a:spLocks noGrp="1"/>
          </p:cNvSpPr>
          <p:nvPr>
            <p:ph type="subTitle" idx="1"/>
          </p:nvPr>
        </p:nvSpPr>
        <p:spPr>
          <a:xfrm>
            <a:off x="323528" y="1340768"/>
            <a:ext cx="8424936" cy="5112568"/>
          </a:xfrm>
        </p:spPr>
        <p:txBody>
          <a:bodyPr>
            <a:normAutofit lnSpcReduction="10000"/>
          </a:bodyPr>
          <a:lstStyle/>
          <a:p>
            <a:r>
              <a:rPr lang="fa-IR" dirty="0" smtClean="0"/>
              <a:t> </a:t>
            </a:r>
            <a:endParaRPr lang="en-US" dirty="0" smtClean="0"/>
          </a:p>
          <a:p>
            <a:pPr lvl="0" algn="r">
              <a:buClr>
                <a:schemeClr val="accent1">
                  <a:lumMod val="20000"/>
                  <a:lumOff val="80000"/>
                </a:schemeClr>
              </a:buClr>
              <a:buSzPct val="100000"/>
              <a:buFont typeface="Wingdings" pitchFamily="2" charset="2"/>
              <a:buChar char="Ø"/>
            </a:pPr>
            <a:r>
              <a:rPr lang="fa-IR" dirty="0" smtClean="0"/>
              <a:t>مجله انجمن پزشکان آمریکایی اخیراً گزارش نموده است که یک سوم دانش آموزان آمریکایی قلدری را به چه بعنوان قربانی و چه بعنوان عامل ارتکاب تجربه نموده اند. </a:t>
            </a:r>
            <a:endParaRPr lang="en-US" dirty="0" smtClean="0"/>
          </a:p>
          <a:p>
            <a:pPr lvl="0" algn="r">
              <a:buClr>
                <a:schemeClr val="accent1">
                  <a:lumMod val="20000"/>
                  <a:lumOff val="80000"/>
                </a:schemeClr>
              </a:buClr>
              <a:buSzPct val="100000"/>
              <a:buFont typeface="Wingdings" pitchFamily="2" charset="2"/>
              <a:buChar char="Ø"/>
            </a:pPr>
            <a:r>
              <a:rPr lang="en-US" dirty="0" smtClean="0"/>
              <a:t>v 47%</a:t>
            </a:r>
            <a:r>
              <a:rPr lang="fa-IR" dirty="0" smtClean="0"/>
              <a:t> والدین و 77% معلمین حداقل یکباردراین زمینه مواردی راگزارش واعلام نموده اند. </a:t>
            </a:r>
            <a:endParaRPr lang="en-US" dirty="0" smtClean="0"/>
          </a:p>
          <a:p>
            <a:pPr lvl="0" algn="r">
              <a:buClr>
                <a:schemeClr val="accent1">
                  <a:lumMod val="20000"/>
                  <a:lumOff val="80000"/>
                </a:schemeClr>
              </a:buClr>
              <a:buSzPct val="100000"/>
              <a:buFont typeface="Wingdings" pitchFamily="2" charset="2"/>
              <a:buChar char="Ø"/>
            </a:pPr>
            <a:r>
              <a:rPr lang="fa-IR" dirty="0" smtClean="0"/>
              <a:t>قلدری و خشونت باعث ترس 160 هزار کودک و از دست دادن یک یا چند روز و یا غیبت از مدرسه طی هر ماه شده است. </a:t>
            </a:r>
            <a:endParaRPr lang="en-US" dirty="0" smtClean="0"/>
          </a:p>
          <a:p>
            <a:pPr lvl="0" algn="r">
              <a:buClr>
                <a:schemeClr val="accent1">
                  <a:lumMod val="20000"/>
                  <a:lumOff val="80000"/>
                </a:schemeClr>
              </a:buClr>
              <a:buSzPct val="100000"/>
              <a:buFont typeface="Wingdings" pitchFamily="2" charset="2"/>
              <a:buChar char="Ø"/>
            </a:pPr>
            <a:r>
              <a:rPr lang="fa-IR" dirty="0" smtClean="0"/>
              <a:t>تنها درصد کمی از کودکان باور دارند که افشای مسئله به بزرگسالان می تواند مفید واقع شود. کودکان عموماً احساس می کنند که مداخله بزرگسالان غیرثمربخش و فقط موجب آزار و اذیت بیشتر آنها می گردد. </a:t>
            </a:r>
            <a:endParaRPr lang="en-US" dirty="0" smtClean="0"/>
          </a:p>
          <a:p>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fa-IR" b="1" dirty="0" smtClean="0"/>
              <a:t>بروز قلدری </a:t>
            </a:r>
            <a:r>
              <a:rPr lang="en-US" dirty="0" smtClean="0"/>
              <a:t/>
            </a:r>
            <a:br>
              <a:rPr lang="en-US" dirty="0" smtClean="0"/>
            </a:br>
            <a:endParaRPr lang="fa-IR" dirty="0"/>
          </a:p>
        </p:txBody>
      </p:sp>
      <p:sp>
        <p:nvSpPr>
          <p:cNvPr id="3" name="Subtitle 2"/>
          <p:cNvSpPr>
            <a:spLocks noGrp="1"/>
          </p:cNvSpPr>
          <p:nvPr>
            <p:ph type="subTitle" idx="1"/>
          </p:nvPr>
        </p:nvSpPr>
        <p:spPr>
          <a:xfrm>
            <a:off x="467544" y="1268760"/>
            <a:ext cx="8424936" cy="5112568"/>
          </a:xfrm>
        </p:spPr>
        <p:txBody>
          <a:bodyPr/>
          <a:lstStyle/>
          <a:p>
            <a:pPr algn="r">
              <a:buClr>
                <a:schemeClr val="accent1">
                  <a:lumMod val="20000"/>
                  <a:lumOff val="80000"/>
                </a:schemeClr>
              </a:buClr>
              <a:buSzPct val="100000"/>
              <a:buFont typeface="Wingdings" pitchFamily="2" charset="2"/>
              <a:buChar char="Ø"/>
            </a:pPr>
            <a:r>
              <a:rPr lang="fa-IR" dirty="0" smtClean="0"/>
              <a:t>قلدری هم درمیان پسران و هم در بین دختران شایع است. پسران بیشتر قلدری می کنند و در مقایسه با دختران اعمال قلدری فیزیکی آنها نیز بیشتر است. </a:t>
            </a:r>
            <a:endParaRPr lang="en-US" dirty="0" smtClean="0"/>
          </a:p>
          <a:p>
            <a:pPr algn="r">
              <a:buClr>
                <a:schemeClr val="accent1">
                  <a:lumMod val="20000"/>
                  <a:lumOff val="80000"/>
                </a:schemeClr>
              </a:buClr>
              <a:buSzPct val="100000"/>
              <a:buFont typeface="Wingdings" pitchFamily="2" charset="2"/>
              <a:buChar char="Ø"/>
            </a:pPr>
            <a:r>
              <a:rPr lang="fa-IR" dirty="0" smtClean="0"/>
              <a:t>معمولاً قلدرها بار محرومیتی که خود در گذشته داشته اند، روی دوش زندگی بقیه افراد می گذارند. آنها کودکانی را هدف خود قرار می دهند که ضعیف تر باشند. </a:t>
            </a:r>
            <a:endParaRPr lang="en-US" dirty="0" smtClean="0"/>
          </a:p>
          <a:p>
            <a:pPr algn="r">
              <a:buClr>
                <a:schemeClr val="accent1">
                  <a:lumMod val="20000"/>
                  <a:lumOff val="80000"/>
                </a:schemeClr>
              </a:buClr>
              <a:buSzPct val="100000"/>
              <a:buFont typeface="Wingdings" pitchFamily="2" charset="2"/>
              <a:buChar char="Ø"/>
            </a:pPr>
            <a:r>
              <a:rPr lang="fa-IR" dirty="0" smtClean="0"/>
              <a:t>افراد قلدر گاهی اوقات از افسردگی رنج می برند. آنها اغلب از خانواده هایی هستند که در بین شان تنبیه ها شدید و مقررات متناقض رواج دارد. 60% قلدران مذکر تا 24 سالگی حداقل یکبار با نیروهای انتظامی درگیری پیدا می کنند. </a:t>
            </a:r>
            <a:endParaRPr lang="en-US" dirty="0" smtClean="0"/>
          </a:p>
          <a:p>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fa-IR" dirty="0" smtClean="0"/>
              <a:t>اهداف آنها را بشناسیم</a:t>
            </a:r>
            <a:r>
              <a:rPr lang="en-US" dirty="0" smtClean="0"/>
              <a:t/>
            </a:r>
            <a:br>
              <a:rPr lang="en-US" dirty="0" smtClean="0"/>
            </a:br>
            <a:endParaRPr lang="fa-IR" dirty="0"/>
          </a:p>
        </p:txBody>
      </p:sp>
      <p:sp>
        <p:nvSpPr>
          <p:cNvPr id="3" name="Subtitle 2"/>
          <p:cNvSpPr>
            <a:spLocks noGrp="1"/>
          </p:cNvSpPr>
          <p:nvPr>
            <p:ph type="subTitle" idx="1"/>
          </p:nvPr>
        </p:nvSpPr>
        <p:spPr>
          <a:xfrm>
            <a:off x="467544" y="1268760"/>
            <a:ext cx="8424936" cy="5112568"/>
          </a:xfrm>
        </p:spPr>
        <p:txBody>
          <a:bodyPr>
            <a:normAutofit fontScale="85000" lnSpcReduction="20000"/>
          </a:bodyPr>
          <a:lstStyle/>
          <a:p>
            <a:pPr lvl="0" algn="just">
              <a:buClr>
                <a:schemeClr val="accent1">
                  <a:lumMod val="20000"/>
                  <a:lumOff val="80000"/>
                </a:schemeClr>
              </a:buClr>
              <a:buSzPct val="100000"/>
              <a:buFont typeface="Wingdings" pitchFamily="2" charset="2"/>
              <a:buChar char="Ø"/>
            </a:pPr>
            <a:r>
              <a:rPr lang="fa-IR" dirty="0" smtClean="0"/>
              <a:t>تقریباً قربانیان از بین دختران و پسران مشابه ای انتخاب می شوند. </a:t>
            </a:r>
            <a:endParaRPr lang="en-US" dirty="0" smtClean="0"/>
          </a:p>
          <a:p>
            <a:pPr lvl="0" algn="just">
              <a:buClr>
                <a:schemeClr val="accent1">
                  <a:lumMod val="20000"/>
                  <a:lumOff val="80000"/>
                </a:schemeClr>
              </a:buClr>
              <a:buSzPct val="100000"/>
              <a:buFont typeface="Wingdings" pitchFamily="2" charset="2"/>
              <a:buChar char="Ø"/>
            </a:pPr>
            <a:r>
              <a:rPr lang="fa-IR" dirty="0" smtClean="0"/>
              <a:t>قربانیان معمولاً متفاوت از دیگران هستند. مثلاً از نظر اندازه بدن، نژاد، تفاوت ظاهری مثل لباس و ... </a:t>
            </a:r>
            <a:endParaRPr lang="en-US" dirty="0" smtClean="0"/>
          </a:p>
          <a:p>
            <a:pPr lvl="0" algn="just">
              <a:buClr>
                <a:schemeClr val="accent1">
                  <a:lumMod val="20000"/>
                  <a:lumOff val="80000"/>
                </a:schemeClr>
              </a:buClr>
              <a:buSzPct val="100000"/>
              <a:buFont typeface="Wingdings" pitchFamily="2" charset="2"/>
              <a:buChar char="Ø"/>
            </a:pPr>
            <a:r>
              <a:rPr lang="fa-IR" dirty="0" smtClean="0"/>
              <a:t>قربانیان یا از بین افراد ضعیف و ناتوان و یا موضوع ارتباطات جنسی ملاک انتخابشان توسط افراد قلدر می باشد. هر دو گروه این افراد نوعاً افرادی مضطرب، نا ایمن و با اعتماد به نفس پایین هستند. همین مورد آنها را بعنوان اهداف خوبی برای اعمال قلدری مطرح می نماید. </a:t>
            </a:r>
            <a:endParaRPr lang="en-US" dirty="0" smtClean="0"/>
          </a:p>
          <a:p>
            <a:pPr lvl="0" algn="just">
              <a:buClr>
                <a:schemeClr val="accent1">
                  <a:lumMod val="20000"/>
                  <a:lumOff val="80000"/>
                </a:schemeClr>
              </a:buClr>
              <a:buSzPct val="100000"/>
              <a:buFont typeface="Wingdings" pitchFamily="2" charset="2"/>
              <a:buChar char="Ø"/>
            </a:pPr>
            <a:r>
              <a:rPr lang="fa-IR" dirty="0" smtClean="0"/>
              <a:t>تفاوت اندکی از نظر تعداد دانش آموزان قربانی قلدری در بین گروههای نژادی و قومی مختلف وجود دارد. به احتمال بیشتر ، دانش آموزان سفیدپوست وسیاه پوست قلدری را به نسبت سایرین بیشتر گزارش نموده اند. </a:t>
            </a:r>
            <a:endParaRPr lang="en-US" dirty="0" smtClean="0"/>
          </a:p>
          <a:p>
            <a:pPr algn="just">
              <a:buClr>
                <a:schemeClr val="accent1">
                  <a:lumMod val="20000"/>
                  <a:lumOff val="80000"/>
                </a:schemeClr>
              </a:buClr>
              <a:buSzPct val="100000"/>
              <a:buFont typeface="Wingdings" pitchFamily="2" charset="2"/>
              <a:buChar char="Ø"/>
            </a:pPr>
            <a:r>
              <a:rPr lang="fa-IR" dirty="0" smtClean="0"/>
              <a:t>  3 میلیون نوجوان آمریکایی در مدارس خود مشکلات جدی دارند زیرا دائماً با تهمت افراد ضد همجنس گرایی آزار و متلک پرانی می شوند. طبق چندین مطالعه و تحقیق از هر 5 نفر قربانی سوء استفاده های جنسی (مرد و زن) اظهار می دارند که هیچ فرد بزرگسالی را در مدرسه نمی شناسند که بتواند نقش حامی را برای آنها داشته باشد. قربانیان اظهارمی دارندکه معلمین از97% اززمانی که آنها مورداذیت و آزار قرارمیگیرند، غافلند و از آن اطلاعی ندارند. </a:t>
            </a:r>
            <a:endParaRPr lang="en-US" dirty="0" smtClean="0"/>
          </a:p>
          <a:p>
            <a:pPr algn="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fa-IR" dirty="0" smtClean="0"/>
              <a:t>اقدامات مقابله ای </a:t>
            </a:r>
            <a:r>
              <a:rPr lang="en-US" dirty="0" smtClean="0"/>
              <a:t/>
            </a:r>
            <a:br>
              <a:rPr lang="en-US" dirty="0" smtClean="0"/>
            </a:br>
            <a:endParaRPr lang="fa-IR" dirty="0"/>
          </a:p>
        </p:txBody>
      </p:sp>
      <p:sp>
        <p:nvSpPr>
          <p:cNvPr id="3" name="Subtitle 2"/>
          <p:cNvSpPr>
            <a:spLocks noGrp="1"/>
          </p:cNvSpPr>
          <p:nvPr>
            <p:ph type="subTitle" idx="1"/>
          </p:nvPr>
        </p:nvSpPr>
        <p:spPr>
          <a:xfrm>
            <a:off x="467544" y="1268760"/>
            <a:ext cx="8424936" cy="5112568"/>
          </a:xfrm>
        </p:spPr>
        <p:txBody>
          <a:bodyPr>
            <a:normAutofit fontScale="92500" lnSpcReduction="20000"/>
          </a:bodyPr>
          <a:lstStyle/>
          <a:p>
            <a:pPr lvl="0" algn="r">
              <a:buClr>
                <a:schemeClr val="accent1">
                  <a:lumMod val="20000"/>
                  <a:lumOff val="80000"/>
                </a:schemeClr>
              </a:buClr>
              <a:buSzPct val="100000"/>
              <a:buFont typeface="Wingdings" pitchFamily="2" charset="2"/>
              <a:buChar char="Ø"/>
            </a:pPr>
            <a:r>
              <a:rPr lang="fa-IR" dirty="0" smtClean="0"/>
              <a:t>هر چه زودتر اقدام کنید : در گفتگوی والدین با فرزندان آنها بایستی بیاموزند که حتی هر گونه آزارهای کوچک بایستی متوقف شود. مقابله در برابر قلدری را نمی توان بدلیل سن کم کودک به تعویق انداخت و اقدامی برای اصلاح رفتار وی انجام نداد. </a:t>
            </a:r>
            <a:endParaRPr lang="en-US" dirty="0" smtClean="0"/>
          </a:p>
          <a:p>
            <a:pPr lvl="0" algn="r">
              <a:buClr>
                <a:schemeClr val="accent1">
                  <a:lumMod val="20000"/>
                  <a:lumOff val="80000"/>
                </a:schemeClr>
              </a:buClr>
              <a:buSzPct val="100000"/>
              <a:buFont typeface="Wingdings" pitchFamily="2" charset="2"/>
              <a:buChar char="Ø"/>
            </a:pPr>
            <a:r>
              <a:rPr lang="fa-IR" dirty="0" smtClean="0"/>
              <a:t>به کودک بیاموزید که چگونه ابراز وجود نماید: کودکان را تشویق کنید که احساساتشان را بطور واضح بیان کنند، هنگامی که احساس ناراحتی یا مشقت و سختی می کنند در مقابل انجام آن کار «نه» بگویند. بدون دعوا و پرخاشگری و با استقامت در مقابل فرد قلدر بایستند و در وضعیتها و موقعیتهای خطرناک امکان دسترسی به آنها وجود داشته باشد. قلدرها معمولاً کمتر کودکانی را که مطمئن و کاردان و مبتکر باشند، </a:t>
            </a:r>
            <a:br>
              <a:rPr lang="fa-IR" dirty="0" smtClean="0"/>
            </a:br>
            <a:r>
              <a:rPr lang="fa-IR" dirty="0" smtClean="0"/>
              <a:t>می ترسانند. </a:t>
            </a:r>
            <a:endParaRPr lang="en-US" dirty="0" smtClean="0"/>
          </a:p>
          <a:p>
            <a:pPr lvl="0" algn="r">
              <a:buClr>
                <a:schemeClr val="accent1">
                  <a:lumMod val="20000"/>
                  <a:lumOff val="80000"/>
                </a:schemeClr>
              </a:buClr>
              <a:buSzPct val="100000"/>
              <a:buFont typeface="Wingdings" pitchFamily="2" charset="2"/>
              <a:buChar char="Ø"/>
            </a:pPr>
            <a:r>
              <a:rPr lang="fa-IR" dirty="0" smtClean="0"/>
              <a:t>هر گاه که رفتار قلدرانه را مشاهده کردید، سعی کنید آنرا متوقف نمایید: بزرگسالانی که رفتار قلدرانه را ببینند و سکوت اختیار کنند، بنظر می رسد که این رفتار را مجاز می شمارند و بدین ترتیب موجب تشویق آن رفتار می شوند. </a:t>
            </a:r>
            <a:endParaRPr lang="en-US" dirty="0" smtClean="0"/>
          </a:p>
          <a:p>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en-US" dirty="0" smtClean="0"/>
              <a:t/>
            </a:r>
            <a:br>
              <a:rPr lang="en-US" dirty="0" smtClean="0"/>
            </a:br>
            <a:endParaRPr lang="fa-IR" dirty="0"/>
          </a:p>
        </p:txBody>
      </p:sp>
      <p:sp>
        <p:nvSpPr>
          <p:cNvPr id="3" name="Subtitle 2"/>
          <p:cNvSpPr>
            <a:spLocks noGrp="1"/>
          </p:cNvSpPr>
          <p:nvPr>
            <p:ph type="subTitle" idx="1"/>
          </p:nvPr>
        </p:nvSpPr>
        <p:spPr>
          <a:xfrm>
            <a:off x="467544" y="1268760"/>
            <a:ext cx="8424936" cy="5112568"/>
          </a:xfrm>
        </p:spPr>
        <p:txBody>
          <a:bodyPr>
            <a:normAutofit fontScale="92500" lnSpcReduction="20000"/>
          </a:bodyPr>
          <a:lstStyle/>
          <a:p>
            <a:pPr lvl="0" algn="r">
              <a:buClr>
                <a:schemeClr val="accent1">
                  <a:lumMod val="20000"/>
                  <a:lumOff val="80000"/>
                </a:schemeClr>
              </a:buClr>
              <a:buSzPct val="100000"/>
              <a:buFont typeface="Wingdings" pitchFamily="2" charset="2"/>
              <a:buChar char="Ø"/>
            </a:pPr>
            <a:r>
              <a:rPr lang="fa-IR" dirty="0" smtClean="0"/>
              <a:t>به کودکان آموزش بدهید که هر وقت رفتار قلدرانه را مشاهده نمودند اقدامی کنند : به کودکان بگویید در مقابل قلدری مقاومت کنند و معلم خود را در صورت عدم توقف آن رفتار مطلع سازند. قلدری فقط تا زمانی ادامه می یابد که ما اجازه تداوم آنرا بدهیم. </a:t>
            </a:r>
            <a:endParaRPr lang="en-US" dirty="0" smtClean="0"/>
          </a:p>
          <a:p>
            <a:pPr lvl="0" algn="r">
              <a:buClr>
                <a:schemeClr val="accent1">
                  <a:lumMod val="20000"/>
                  <a:lumOff val="80000"/>
                </a:schemeClr>
              </a:buClr>
              <a:buSzPct val="100000"/>
              <a:buFont typeface="Wingdings" pitchFamily="2" charset="2"/>
              <a:buChar char="Ø"/>
            </a:pPr>
            <a:r>
              <a:rPr lang="fa-IR" dirty="0" smtClean="0"/>
              <a:t>اتخاذ سیاستهای واضح و تنبیهات مشخص در مدارس : رفتارهای قلدری با احتمال کمتری در مدارسی بروز می کند که سیاست شان بر متوقف ساختن رفتارهای قلدرانه استوار می باشد. </a:t>
            </a:r>
            <a:endParaRPr lang="en-US" dirty="0" smtClean="0"/>
          </a:p>
          <a:p>
            <a:pPr lvl="0" algn="r">
              <a:buClr>
                <a:schemeClr val="accent1">
                  <a:lumMod val="20000"/>
                  <a:lumOff val="80000"/>
                </a:schemeClr>
              </a:buClr>
              <a:buSzPct val="100000"/>
              <a:buFont typeface="Wingdings" pitchFamily="2" charset="2"/>
              <a:buChar char="Ø"/>
            </a:pPr>
            <a:r>
              <a:rPr lang="fa-IR" dirty="0" smtClean="0"/>
              <a:t>تشکیل دسته یا تیم : به کمک نهادهای تخصصی و ویژه بهداشت روان در برابر قلدری و برای درمان آن بعنوان یک رفتار خشونت آمیز همکاری کنید. از آنها بخواهید برنامه هایی برای پیشگیری از قلدری و ترویج محیط امن در مدرسه به شما آموزش دهند. </a:t>
            </a:r>
            <a:endParaRPr lang="en-US" dirty="0" smtClean="0"/>
          </a:p>
          <a:p>
            <a:r>
              <a:rPr lang="fa-IR" dirty="0" smtClean="0"/>
              <a:t>منبع :</a:t>
            </a:r>
            <a:r>
              <a:rPr lang="en-US" dirty="0" smtClean="0"/>
              <a:t>article details </a:t>
            </a:r>
            <a:r>
              <a:rPr lang="en-US" dirty="0" smtClean="0">
                <a:hlinkClick r:id="rId2"/>
              </a:rPr>
              <a:t>www.pta.org/archive</a:t>
            </a:r>
            <a:endParaRPr lang="en-US" dirty="0" smtClean="0"/>
          </a:p>
          <a:p>
            <a:r>
              <a:rPr lang="fa-IR" dirty="0" smtClean="0"/>
              <a:t>سودابه ملک پور </a:t>
            </a:r>
            <a:endParaRPr lang="en-US" dirty="0" smtClean="0"/>
          </a:p>
          <a:p>
            <a:r>
              <a:rPr lang="fa-IR" dirty="0" smtClean="0"/>
              <a:t>كارشناس ارشد روانشناسي كودكان استثنايي</a:t>
            </a:r>
            <a:endParaRPr lang="en-US" dirty="0" smtClean="0"/>
          </a:p>
          <a:p>
            <a:endParaRPr lang="fa-I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Book">
      <a:dk1>
        <a:sysClr val="windowText" lastClr="000000"/>
      </a:dk1>
      <a:lt1>
        <a:sysClr val="window" lastClr="FFFFFF"/>
      </a:lt1>
      <a:dk2>
        <a:srgbClr val="000082"/>
      </a:dk2>
      <a:lt2>
        <a:srgbClr val="F3F3FF"/>
      </a:lt2>
      <a:accent1>
        <a:srgbClr val="828200"/>
      </a:accent1>
      <a:accent2>
        <a:srgbClr val="1B582B"/>
      </a:accent2>
      <a:accent3>
        <a:srgbClr val="009FEC"/>
      </a:accent3>
      <a:accent4>
        <a:srgbClr val="00BDBD"/>
      </a:accent4>
      <a:accent5>
        <a:srgbClr val="7C5BAE"/>
      </a:accent5>
      <a:accent6>
        <a:srgbClr val="0055AA"/>
      </a:accent6>
      <a:hlink>
        <a:srgbClr val="FC9658"/>
      </a:hlink>
      <a:folHlink>
        <a:srgbClr val="E800E8"/>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Lucky Tie</Template>
  <TotalTime>8</TotalTime>
  <Words>846</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LuckyTie</vt:lpstr>
      <vt:lpstr>چگونه با قلدری مقابله کنیم ؟  </vt:lpstr>
      <vt:lpstr> </vt:lpstr>
      <vt:lpstr>تشخیص  </vt:lpstr>
      <vt:lpstr>بررسی جوانب مختلف مسأله  </vt:lpstr>
      <vt:lpstr>بروز قلدری  </vt:lpstr>
      <vt:lpstr>اهداف آنها را بشناسیم </vt:lpstr>
      <vt:lpstr>اقدامات مقابله ای  </vt:lpstr>
      <vt:lpstr>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چگونه با قلدری مقابله کنیم ؟  </dc:title>
  <dc:creator>ebnehoseiniz1</dc:creator>
  <cp:lastModifiedBy>ebnehoseiniz1</cp:lastModifiedBy>
  <cp:revision>8</cp:revision>
  <dcterms:created xsi:type="dcterms:W3CDTF">2011-01-01T05:27:03Z</dcterms:created>
  <dcterms:modified xsi:type="dcterms:W3CDTF">2011-01-01T05:36:15Z</dcterms:modified>
</cp:coreProperties>
</file>